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6"/>
  </p:notesMasterIdLst>
  <p:sldIdLst>
    <p:sldId id="281" r:id="rId2"/>
    <p:sldId id="282" r:id="rId3"/>
    <p:sldId id="25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94610" autoAdjust="0"/>
  </p:normalViewPr>
  <p:slideViewPr>
    <p:cSldViewPr>
      <p:cViewPr>
        <p:scale>
          <a:sx n="90" d="100"/>
          <a:sy n="90" d="100"/>
        </p:scale>
        <p:origin x="-5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10BDB-C0E2-42C3-8B03-1DBF7F282E3A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B597F-1615-4B9E-A2DC-B78DC3B549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93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245C-3462-47F0-AB3A-E6D0A67D106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00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2459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1475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11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458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6537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417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787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484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676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94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E245C-3462-47F0-AB3A-E6D0A67D10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50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709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24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179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309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12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483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27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17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772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459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526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B597F-1615-4B9E-A2DC-B78DC3B549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22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85B4202-34CC-41BE-94A4-73F39FAFD295}" type="datetimeFigureOut">
              <a:rPr lang="en-US" smtClean="0"/>
              <a:t>2/25/2010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CEA1EF8-C567-4808-B0CA-5D4E2BB7D1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Individual and group work = 50%</a:t>
            </a:r>
          </a:p>
          <a:p>
            <a:pPr marL="0" indent="0">
              <a:buNone/>
            </a:pPr>
            <a:r>
              <a:rPr lang="en-US" dirty="0"/>
              <a:t>Individual and group work will be corrected together in class, and points will be awarded for both completion and correctness.</a:t>
            </a:r>
          </a:p>
          <a:p>
            <a:pPr lvl="0"/>
            <a:r>
              <a:rPr lang="en-US" dirty="0"/>
              <a:t>Assessments (tests, quizzes, projects) = 50%</a:t>
            </a:r>
          </a:p>
          <a:p>
            <a:pPr marL="0" indent="0">
              <a:buNone/>
            </a:pPr>
            <a:r>
              <a:rPr lang="en-US" dirty="0"/>
              <a:t>Assessments will measure the previously mentioned content standards to determine student proficiency.  These assessments will be graded on proficiency, not effort.</a:t>
            </a:r>
          </a:p>
          <a:p>
            <a:r>
              <a:rPr lang="en-US" dirty="0"/>
              <a:t>Work is due the week after it is assigned.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work must be turned in by the time of the chapter test for each chapter. Any work turned in after that point will only receive 50% credit or less.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Grading and Late Work Policy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9710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Rotation – 90 degrees</a:t>
            </a:r>
            <a:endParaRPr lang="en-US" dirty="0"/>
          </a:p>
        </p:txBody>
      </p:sp>
      <p:pic>
        <p:nvPicPr>
          <p:cNvPr id="2050" name="Picture 2" descr="G:\My Stuff\2008-08-17 summer 2008\summer 2008 4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649" y="2165062"/>
            <a:ext cx="4680065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13147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pic>
        <p:nvPicPr>
          <p:cNvPr id="3074" name="Picture 2" descr="G:\My Stuff\2008-08-17 summer 2008\summer 2008 46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649" y="2165062"/>
            <a:ext cx="4680065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57636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pic>
        <p:nvPicPr>
          <p:cNvPr id="4098" name="Picture 2" descr="G:\My Stuff\2008-08-17 summer 2008\summer 2008 4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649" y="2165062"/>
            <a:ext cx="4680065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595133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types of transformation do you see?</a:t>
            </a:r>
            <a:endParaRPr lang="en-US" dirty="0"/>
          </a:p>
        </p:txBody>
      </p:sp>
      <p:pic>
        <p:nvPicPr>
          <p:cNvPr id="6146" name="Picture 2" descr="G:\My Stuff\2008-08-17 summer 2008\summer 2008 48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649" y="2165062"/>
            <a:ext cx="4680065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153238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Performing Transformations on a Coordinate Plane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Try sliding the </a:t>
            </a:r>
            <a:r>
              <a:rPr lang="en-US" dirty="0" smtClean="0"/>
              <a:t>figure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Up 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 the right 6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Up two and right 3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990" y="1419559"/>
            <a:ext cx="3000000" cy="390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029200" y="2206080"/>
            <a:ext cx="685800" cy="1371600"/>
            <a:chOff x="3962400" y="2156637"/>
            <a:chExt cx="685800" cy="1524000"/>
          </a:xfrm>
        </p:grpSpPr>
        <p:grpSp>
          <p:nvGrpSpPr>
            <p:cNvPr id="11" name="Group 10"/>
            <p:cNvGrpSpPr/>
            <p:nvPr/>
          </p:nvGrpSpPr>
          <p:grpSpPr>
            <a:xfrm>
              <a:off x="3962400" y="2156637"/>
              <a:ext cx="685800" cy="1524000"/>
              <a:chOff x="4953000" y="2362200"/>
              <a:chExt cx="685800" cy="15240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V="1">
                <a:off x="4953000" y="2362200"/>
                <a:ext cx="457200" cy="152400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410200" y="2362200"/>
                <a:ext cx="228600" cy="1066800"/>
              </a:xfrm>
              <a:prstGeom prst="line">
                <a:avLst/>
              </a:prstGeom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 flipH="1">
              <a:off x="3962400" y="3223437"/>
              <a:ext cx="685800" cy="45720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6375990" y="2895600"/>
            <a:ext cx="685800" cy="1600200"/>
            <a:chOff x="3962400" y="2156637"/>
            <a:chExt cx="685800" cy="1524000"/>
          </a:xfrm>
        </p:grpSpPr>
        <p:grpSp>
          <p:nvGrpSpPr>
            <p:cNvPr id="21" name="Group 20"/>
            <p:cNvGrpSpPr/>
            <p:nvPr/>
          </p:nvGrpSpPr>
          <p:grpSpPr>
            <a:xfrm>
              <a:off x="3962400" y="2156637"/>
              <a:ext cx="685800" cy="1524000"/>
              <a:chOff x="4953000" y="2362200"/>
              <a:chExt cx="685800" cy="1524000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 flipV="1">
                <a:off x="4953000" y="2362200"/>
                <a:ext cx="457200" cy="1524000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5410200" y="2362200"/>
                <a:ext cx="228600" cy="1066800"/>
              </a:xfrm>
              <a:prstGeom prst="line">
                <a:avLst/>
              </a:prstGeom>
            </p:spPr>
            <p:style>
              <a:lnRef idx="3">
                <a:schemeClr val="accent5"/>
              </a:lnRef>
              <a:fillRef idx="0">
                <a:schemeClr val="accent5"/>
              </a:fillRef>
              <a:effectRef idx="2">
                <a:schemeClr val="accent5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flipH="1">
              <a:off x="3962400" y="3223437"/>
              <a:ext cx="685800" cy="45720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5715000" y="2438400"/>
            <a:ext cx="685800" cy="1600200"/>
            <a:chOff x="3962400" y="2156637"/>
            <a:chExt cx="685800" cy="1524000"/>
          </a:xfrm>
        </p:grpSpPr>
        <p:grpSp>
          <p:nvGrpSpPr>
            <p:cNvPr id="26" name="Group 25"/>
            <p:cNvGrpSpPr/>
            <p:nvPr/>
          </p:nvGrpSpPr>
          <p:grpSpPr>
            <a:xfrm>
              <a:off x="3962400" y="2156637"/>
              <a:ext cx="685800" cy="1524000"/>
              <a:chOff x="4953000" y="2362200"/>
              <a:chExt cx="685800" cy="152400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 flipV="1">
                <a:off x="4953000" y="2362200"/>
                <a:ext cx="457200" cy="15240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5410200" y="2362200"/>
                <a:ext cx="228600" cy="10668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Straight Connector 26"/>
            <p:cNvCxnSpPr/>
            <p:nvPr/>
          </p:nvCxnSpPr>
          <p:spPr>
            <a:xfrm flipH="1">
              <a:off x="3962400" y="3223437"/>
              <a:ext cx="685800" cy="4572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4963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Reflect across the x axis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Reflect across the y axis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081" y="1511544"/>
            <a:ext cx="3000000" cy="390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86587" y="2971800"/>
            <a:ext cx="7858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953000" y="2209800"/>
            <a:ext cx="7858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119748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Rotate 90 clockwise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Rotate 180 counterclockwise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Rotate 270 clockwise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081" y="1511544"/>
            <a:ext cx="3000000" cy="3904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60218" y="1602582"/>
            <a:ext cx="7858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010400" y="2209800"/>
            <a:ext cx="7858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79368" y="3636168"/>
            <a:ext cx="785813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Quad Arrow 23"/>
          <p:cNvSpPr/>
          <p:nvPr/>
        </p:nvSpPr>
        <p:spPr>
          <a:xfrm rot="1482841">
            <a:off x="5306293" y="2484540"/>
            <a:ext cx="2112813" cy="1981200"/>
          </a:xfrm>
          <a:prstGeom prst="quadArrow">
            <a:avLst>
              <a:gd name="adj1" fmla="val 3180"/>
              <a:gd name="adj2" fmla="val 9620"/>
              <a:gd name="adj3" fmla="val 2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0717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lines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The following measures are equal</a:t>
            </a:r>
          </a:p>
          <a:p>
            <a:r>
              <a:rPr lang="en-US" dirty="0" smtClean="0"/>
              <a:t>A=D=E=H</a:t>
            </a:r>
          </a:p>
          <a:p>
            <a:r>
              <a:rPr lang="en-US" dirty="0" smtClean="0"/>
              <a:t>C=B=F=G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12" y="2802731"/>
            <a:ext cx="28289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2852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parallel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following angles add to be 180</a:t>
            </a:r>
          </a:p>
          <a:p>
            <a:r>
              <a:rPr lang="en-US" dirty="0" smtClean="0"/>
              <a:t>A+B</a:t>
            </a:r>
          </a:p>
          <a:p>
            <a:r>
              <a:rPr lang="en-US" dirty="0" smtClean="0"/>
              <a:t>A+C</a:t>
            </a:r>
          </a:p>
          <a:p>
            <a:r>
              <a:rPr lang="en-US" dirty="0" smtClean="0"/>
              <a:t>B+D</a:t>
            </a:r>
          </a:p>
          <a:p>
            <a:r>
              <a:rPr lang="en-US" dirty="0" smtClean="0"/>
              <a:t>B+C</a:t>
            </a:r>
          </a:p>
          <a:p>
            <a:r>
              <a:rPr lang="en-US" dirty="0" smtClean="0"/>
              <a:t>E+F</a:t>
            </a:r>
          </a:p>
          <a:p>
            <a:r>
              <a:rPr lang="en-US" dirty="0" smtClean="0"/>
              <a:t>E+G</a:t>
            </a:r>
          </a:p>
          <a:p>
            <a:r>
              <a:rPr lang="en-US" dirty="0" smtClean="0"/>
              <a:t>F+H</a:t>
            </a:r>
          </a:p>
          <a:p>
            <a:r>
              <a:rPr lang="en-US" dirty="0" smtClean="0"/>
              <a:t>G+H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12" y="2802731"/>
            <a:ext cx="282892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9923530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angles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All angles of a triangle must add to be 180.</a:t>
            </a:r>
          </a:p>
          <a:p>
            <a:r>
              <a:rPr lang="en-US" dirty="0" smtClean="0"/>
              <a:t>Sides opposites angles that are equal are equal as well.</a:t>
            </a:r>
            <a:endParaRPr lang="en-US" dirty="0"/>
          </a:p>
        </p:txBody>
      </p:sp>
      <p:sp>
        <p:nvSpPr>
          <p:cNvPr id="16" name="PubTriangle"/>
          <p:cNvSpPr>
            <a:spLocks noEditPoints="1" noChangeArrowheads="1"/>
          </p:cNvSpPr>
          <p:nvPr/>
        </p:nvSpPr>
        <p:spPr bwMode="auto">
          <a:xfrm>
            <a:off x="4800600" y="2133600"/>
            <a:ext cx="2590800" cy="2971800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xmlns:mc="http://schemas.openxmlformats.org/markup-compatibility/2006" xmlns:a14="http://schemas.microsoft.com/office/drawing/2010/main" val="D8EBB3" mc:Ignorable=""/>
          </a:solidFill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ffectLst>
            <a:outerShdw dist="107763" dir="2700000" algn="ctr" rotWithShape="0">
              <a:srgbClr xmlns:mc="http://schemas.openxmlformats.org/markup-compatibility/2006" xmlns:a14="http://schemas.microsoft.com/office/drawing/2010/main" val="808080" mc:Ignorable="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081383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567900"/>
              </p:ext>
            </p:extLst>
          </p:nvPr>
        </p:nvGraphicFramePr>
        <p:xfrm>
          <a:off x="383711" y="381000"/>
          <a:ext cx="8760289" cy="5357888"/>
        </p:xfrm>
        <a:graphic>
          <a:graphicData uri="http://schemas.openxmlformats.org/drawingml/2006/table">
            <a:tbl>
              <a:tblPr firstRow="1" firstCol="1" bandCol="1">
                <a:tableStyleId>{5C22544A-7EE6-4342-B048-85BDC9FD1C3A}</a:tableStyleId>
              </a:tblPr>
              <a:tblGrid>
                <a:gridCol w="762000"/>
                <a:gridCol w="1524000"/>
                <a:gridCol w="6474289"/>
              </a:tblGrid>
              <a:tr h="257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Week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Date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tentative topics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5328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February 18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Algebra review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Geometry readiness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February 25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Chapter 1: Shapes &amp; Transformations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March 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Chapter 1: Shapes &amp; Transformations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March 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Chapter 2: Angles &amp; Measurement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March 18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Chapter 2: Angles &amp; Measurement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April 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Chapter 3: Justification &amp; Similarity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April 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Chapter 3: Justification &amp; Similarity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April 15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Chapter 4: Trigonometry &amp; Probability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3021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April 22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Chapter 4: Trigonometry &amp; Probability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5328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April 29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None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no Portland Evening Scholars, due to Benson Tech Show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257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May 6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Chapter 5: Triangle Toolkit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257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12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May 13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Chapter 5: Triangle Toolkit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257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May 20 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Review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5328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14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May 27 – senior final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Final for seniors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Final review for non-seniors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  <a:tr h="25759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15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June 3 – final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Final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69" marR="4646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9448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 is </a:t>
            </a:r>
            <a:r>
              <a:rPr lang="en-US" dirty="0"/>
              <a:t>the number of square units in a flat region. </a:t>
            </a:r>
            <a:endParaRPr lang="en-US" dirty="0" smtClean="0"/>
          </a:p>
          <a:p>
            <a:r>
              <a:rPr lang="en-US" dirty="0" smtClean="0"/>
              <a:t>Where is area used in life?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42530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269" y="2601913"/>
            <a:ext cx="279082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522282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Parallelogram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69" y="2625725"/>
            <a:ext cx="32480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86719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rapezoid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094" y="2454275"/>
            <a:ext cx="4067175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4783691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Triangle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0"/>
          <a:stretch/>
        </p:blipFill>
        <p:spPr bwMode="auto">
          <a:xfrm>
            <a:off x="1466056" y="2286000"/>
            <a:ext cx="6191250" cy="341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0652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25</a:t>
            </a:r>
            <a:r>
              <a:rPr lang="en-US" smtClean="0"/>
              <a:t>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55790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Rigid transformations</a:t>
            </a:r>
          </a:p>
          <a:p>
            <a:pPr lvl="0"/>
            <a:r>
              <a:rPr lang="en-US" dirty="0" smtClean="0"/>
              <a:t>Basic shapes</a:t>
            </a:r>
          </a:p>
          <a:p>
            <a:pPr lvl="0"/>
            <a:r>
              <a:rPr lang="en-US" dirty="0" smtClean="0"/>
              <a:t>Probability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011777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Essential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dirty="0" smtClean="0"/>
              <a:t>What is geometry?</a:t>
            </a:r>
          </a:p>
          <a:p>
            <a:pPr lvl="0">
              <a:spcBef>
                <a:spcPts val="0"/>
              </a:spcBef>
            </a:pPr>
            <a:r>
              <a:rPr lang="en-US" dirty="0" smtClean="0"/>
              <a:t>How can I describe this shape?</a:t>
            </a:r>
          </a:p>
          <a:p>
            <a:pPr lvl="0">
              <a:spcBef>
                <a:spcPts val="0"/>
              </a:spcBef>
            </a:pPr>
            <a:r>
              <a:rPr lang="en-US" dirty="0" smtClean="0"/>
              <a:t>How can I move it?</a:t>
            </a:r>
          </a:p>
          <a:p>
            <a:pPr lvl="0">
              <a:spcBef>
                <a:spcPts val="0"/>
              </a:spcBef>
            </a:pPr>
            <a:r>
              <a:rPr lang="en-US" dirty="0" smtClean="0"/>
              <a:t>Is this shape symmetrical?</a:t>
            </a:r>
          </a:p>
          <a:p>
            <a:pPr lvl="0">
              <a:spcBef>
                <a:spcPts val="0"/>
              </a:spcBef>
            </a:pPr>
            <a:r>
              <a:rPr lang="en-US" dirty="0" smtClean="0"/>
              <a:t>How can I communicate my ideas clearly?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0682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1200" dirty="0" smtClean="0">
                <a:effectLst/>
              </a:rPr>
              <a:t>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Students will be able to describe basic geometric shapes using its attributes, parallel sides and symmetries.</a:t>
            </a:r>
          </a:p>
          <a:p>
            <a:pPr lvl="0"/>
            <a:r>
              <a:rPr lang="en-US" dirty="0" smtClean="0"/>
              <a:t>Students will be able to perform reflections, rotations and translations.</a:t>
            </a:r>
          </a:p>
          <a:p>
            <a:pPr lvl="0"/>
            <a:r>
              <a:rPr lang="en-US" dirty="0" smtClean="0"/>
              <a:t>Students will be able to use probability to make predictions.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24587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kern="1200" dirty="0" smtClean="0">
                <a:effectLst/>
              </a:rPr>
              <a:t>Academic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Investigate</a:t>
            </a:r>
          </a:p>
          <a:p>
            <a:pPr lvl="0"/>
            <a:r>
              <a:rPr lang="en-US" dirty="0" smtClean="0"/>
              <a:t>Examine</a:t>
            </a:r>
          </a:p>
          <a:p>
            <a:pPr lvl="0"/>
            <a:r>
              <a:rPr lang="en-US" dirty="0" smtClean="0"/>
              <a:t>Reason</a:t>
            </a:r>
          </a:p>
          <a:p>
            <a:pPr lvl="0"/>
            <a:r>
              <a:rPr lang="en-US" dirty="0" smtClean="0"/>
              <a:t>Justify</a:t>
            </a:r>
          </a:p>
          <a:p>
            <a:pPr lvl="0"/>
            <a:r>
              <a:rPr lang="en-US" dirty="0" smtClean="0"/>
              <a:t>Visualize</a:t>
            </a:r>
          </a:p>
          <a:p>
            <a:pPr lvl="0"/>
            <a:r>
              <a:rPr lang="en-US" dirty="0" smtClean="0"/>
              <a:t>Choosing Strategies</a:t>
            </a:r>
          </a:p>
        </p:txBody>
      </p:sp>
    </p:spTree>
    <p:extLst>
      <p:ext uri="{BB962C8B-B14F-4D97-AF65-F5344CB8AC3E}">
        <p14:creationId xmlns:p14="http://schemas.microsoft.com/office/powerpoint/2010/main" val="3745667214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Types of transformations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Rotations (turn)</a:t>
            </a:r>
          </a:p>
          <a:p>
            <a:r>
              <a:rPr lang="en-US" dirty="0" smtClean="0"/>
              <a:t>Translations (slide)</a:t>
            </a:r>
          </a:p>
          <a:p>
            <a:r>
              <a:rPr lang="en-US" dirty="0" smtClean="0"/>
              <a:t>Reflection (flip)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177765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Rotation – 180 degrees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G:\My Stuff\2008-08-17 summer 2008\summer 2008 44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1649" y="2165062"/>
            <a:ext cx="4680065" cy="351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1478672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311</TotalTime>
  <Words>524</Words>
  <Application>Microsoft Office PowerPoint</Application>
  <PresentationFormat>On-screen Show (4:3)</PresentationFormat>
  <Paragraphs>150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Pushpin</vt:lpstr>
      <vt:lpstr>Grading and Late Work Policy</vt:lpstr>
      <vt:lpstr>PowerPoint Presentation</vt:lpstr>
      <vt:lpstr>Chapter One</vt:lpstr>
      <vt:lpstr>Big Ideas</vt:lpstr>
      <vt:lpstr>Essential Questions</vt:lpstr>
      <vt:lpstr>Learning Targets</vt:lpstr>
      <vt:lpstr>Academic Vocabulary</vt:lpstr>
      <vt:lpstr>Types of transformations</vt:lpstr>
      <vt:lpstr>Rotation – 180 degrees </vt:lpstr>
      <vt:lpstr>Rotation – 90 degrees</vt:lpstr>
      <vt:lpstr>Translation</vt:lpstr>
      <vt:lpstr>Reflection</vt:lpstr>
      <vt:lpstr>What types of transformation do you see?</vt:lpstr>
      <vt:lpstr>Performing Transformations on a Coordinate Plane</vt:lpstr>
      <vt:lpstr>Reflections</vt:lpstr>
      <vt:lpstr>Rotations</vt:lpstr>
      <vt:lpstr>Parallel lines</vt:lpstr>
      <vt:lpstr>More about parallel lines</vt:lpstr>
      <vt:lpstr>The angles of a triangle</vt:lpstr>
      <vt:lpstr>Area</vt:lpstr>
      <vt:lpstr>Rectangle</vt:lpstr>
      <vt:lpstr>Parallelogram</vt:lpstr>
      <vt:lpstr>Trapezoid</vt:lpstr>
      <vt:lpstr>Triangle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</dc:title>
  <dc:creator>Ameena</dc:creator>
  <cp:lastModifiedBy>Ameena</cp:lastModifiedBy>
  <cp:revision>14</cp:revision>
  <dcterms:created xsi:type="dcterms:W3CDTF">2010-02-23T18:02:49Z</dcterms:created>
  <dcterms:modified xsi:type="dcterms:W3CDTF">2010-02-26T04:35:52Z</dcterms:modified>
</cp:coreProperties>
</file>